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eague Spartan" charset="1" panose="00000800000000000000"/>
      <p:regular r:id="rId19"/>
    </p:embeddedFont>
    <p:embeddedFont>
      <p:font typeface="Inter Bold" charset="1" panose="020B0802030000000004"/>
      <p:regular r:id="rId20"/>
    </p:embeddedFont>
    <p:embeddedFont>
      <p:font typeface="Inter" charset="1" panose="020B050203000000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2013" y="1256683"/>
            <a:ext cx="7653280" cy="7591407"/>
            <a:chOff x="0" y="0"/>
            <a:chExt cx="900318" cy="893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0318" cy="893040"/>
            </a:xfrm>
            <a:custGeom>
              <a:avLst/>
              <a:gdLst/>
              <a:ahLst/>
              <a:cxnLst/>
              <a:rect r="r" b="b" t="t" l="l"/>
              <a:pathLst>
                <a:path h="893040" w="900318">
                  <a:moveTo>
                    <a:pt x="450159" y="0"/>
                  </a:moveTo>
                  <a:cubicBezTo>
                    <a:pt x="201543" y="0"/>
                    <a:pt x="0" y="199914"/>
                    <a:pt x="0" y="446520"/>
                  </a:cubicBezTo>
                  <a:cubicBezTo>
                    <a:pt x="0" y="693126"/>
                    <a:pt x="201543" y="893040"/>
                    <a:pt x="450159" y="893040"/>
                  </a:cubicBezTo>
                  <a:cubicBezTo>
                    <a:pt x="698775" y="893040"/>
                    <a:pt x="900318" y="693126"/>
                    <a:pt x="900318" y="446520"/>
                  </a:cubicBezTo>
                  <a:cubicBezTo>
                    <a:pt x="900318" y="199914"/>
                    <a:pt x="698775" y="0"/>
                    <a:pt x="450159" y="0"/>
                  </a:cubicBezTo>
                  <a:close/>
                </a:path>
              </a:pathLst>
            </a:custGeom>
            <a:blipFill>
              <a:blip r:embed="rId2"/>
              <a:stretch>
                <a:fillRect l="-16127" t="0" r="-161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785141" y="3138680"/>
            <a:ext cx="12216651" cy="3547870"/>
            <a:chOff x="0" y="0"/>
            <a:chExt cx="3217554" cy="9344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17554" cy="934418"/>
            </a:xfrm>
            <a:custGeom>
              <a:avLst/>
              <a:gdLst/>
              <a:ahLst/>
              <a:cxnLst/>
              <a:rect r="r" b="b" t="t" l="l"/>
              <a:pathLst>
                <a:path h="934418" w="3217554">
                  <a:moveTo>
                    <a:pt x="0" y="0"/>
                  </a:moveTo>
                  <a:lnTo>
                    <a:pt x="3217554" y="0"/>
                  </a:lnTo>
                  <a:lnTo>
                    <a:pt x="3217554" y="934418"/>
                  </a:lnTo>
                  <a:lnTo>
                    <a:pt x="0" y="934418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17554" cy="972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25645" y="3138680"/>
            <a:ext cx="2658256" cy="3507593"/>
            <a:chOff x="0" y="0"/>
            <a:chExt cx="663178" cy="8750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178" cy="875069"/>
            </a:xfrm>
            <a:custGeom>
              <a:avLst/>
              <a:gdLst/>
              <a:ahLst/>
              <a:cxnLst/>
              <a:rect r="r" b="b" t="t" l="l"/>
              <a:pathLst>
                <a:path h="875069" w="663178">
                  <a:moveTo>
                    <a:pt x="459978" y="0"/>
                  </a:moveTo>
                  <a:lnTo>
                    <a:pt x="0" y="0"/>
                  </a:lnTo>
                  <a:lnTo>
                    <a:pt x="0" y="875069"/>
                  </a:lnTo>
                  <a:lnTo>
                    <a:pt x="459978" y="875069"/>
                  </a:lnTo>
                  <a:lnTo>
                    <a:pt x="663178" y="437535"/>
                  </a:lnTo>
                  <a:lnTo>
                    <a:pt x="459978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48878" cy="913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5601673" y="3138680"/>
            <a:ext cx="1491314" cy="3547870"/>
            <a:chOff x="0" y="0"/>
            <a:chExt cx="367195" cy="8735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7195" cy="873566"/>
            </a:xfrm>
            <a:custGeom>
              <a:avLst/>
              <a:gdLst/>
              <a:ahLst/>
              <a:cxnLst/>
              <a:rect r="r" b="b" t="t" l="l"/>
              <a:pathLst>
                <a:path h="873566" w="367195">
                  <a:moveTo>
                    <a:pt x="163995" y="0"/>
                  </a:moveTo>
                  <a:lnTo>
                    <a:pt x="0" y="0"/>
                  </a:lnTo>
                  <a:lnTo>
                    <a:pt x="0" y="873566"/>
                  </a:lnTo>
                  <a:lnTo>
                    <a:pt x="163995" y="873566"/>
                  </a:lnTo>
                  <a:lnTo>
                    <a:pt x="367195" y="436783"/>
                  </a:lnTo>
                  <a:lnTo>
                    <a:pt x="163995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2895" cy="911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5400000">
            <a:off x="1402672" y="654728"/>
            <a:ext cx="455966" cy="1203911"/>
          </a:xfrm>
          <a:custGeom>
            <a:avLst/>
            <a:gdLst/>
            <a:ahLst/>
            <a:cxnLst/>
            <a:rect r="r" b="b" t="t" l="l"/>
            <a:pathLst>
              <a:path h="1203911" w="455966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47330" y="3138680"/>
            <a:ext cx="5300904" cy="3507593"/>
          </a:xfrm>
          <a:custGeom>
            <a:avLst/>
            <a:gdLst/>
            <a:ahLst/>
            <a:cxnLst/>
            <a:rect r="r" b="b" t="t" l="l"/>
            <a:pathLst>
              <a:path h="3507593" w="5300904">
                <a:moveTo>
                  <a:pt x="0" y="0"/>
                </a:moveTo>
                <a:lnTo>
                  <a:pt x="5300903" y="0"/>
                </a:lnTo>
                <a:lnTo>
                  <a:pt x="5300903" y="3507594"/>
                </a:lnTo>
                <a:lnTo>
                  <a:pt x="0" y="3507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04757" y="806430"/>
            <a:ext cx="2043998" cy="1356471"/>
          </a:xfrm>
          <a:custGeom>
            <a:avLst/>
            <a:gdLst/>
            <a:ahLst/>
            <a:cxnLst/>
            <a:rect r="r" b="b" t="t" l="l"/>
            <a:pathLst>
              <a:path h="1356471" w="2043998">
                <a:moveTo>
                  <a:pt x="0" y="0"/>
                </a:moveTo>
                <a:lnTo>
                  <a:pt x="2043998" y="0"/>
                </a:lnTo>
                <a:lnTo>
                  <a:pt x="2043998" y="1356472"/>
                </a:lnTo>
                <a:lnTo>
                  <a:pt x="0" y="13564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092987" y="3659192"/>
            <a:ext cx="10975982" cy="81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7"/>
              </a:lnSpc>
              <a:spcBef>
                <a:spcPct val="0"/>
              </a:spcBef>
            </a:pPr>
            <a:r>
              <a:rPr lang="en-US" sz="47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Financial Projection Report 2025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70767" y="5578715"/>
            <a:ext cx="766537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Presentation by Odumosu Hannah. 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94108" y="8258175"/>
            <a:ext cx="544202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17th July</a:t>
            </a: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6669" y="4656868"/>
            <a:ext cx="6526326" cy="721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9"/>
              </a:lnSpc>
              <a:spcBef>
                <a:spcPct val="0"/>
              </a:spcBef>
            </a:pPr>
            <a:r>
              <a:rPr lang="en-US" b="true" sz="420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95128" y="8884328"/>
            <a:ext cx="455966" cy="1203911"/>
          </a:xfrm>
          <a:custGeom>
            <a:avLst/>
            <a:gdLst/>
            <a:ahLst/>
            <a:cxnLst/>
            <a:rect r="r" b="b" t="t" l="l"/>
            <a:pathLst>
              <a:path h="1203911" w="455966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56448" y="2718456"/>
            <a:ext cx="6002852" cy="7568544"/>
            <a:chOff x="0" y="0"/>
            <a:chExt cx="8003803" cy="1009139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7998" r="0" b="7998"/>
            <a:stretch>
              <a:fillRect/>
            </a:stretch>
          </p:blipFill>
          <p:spPr>
            <a:xfrm flipH="false" flipV="false">
              <a:off x="0" y="0"/>
              <a:ext cx="8003803" cy="10091392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cap="flat" w="38100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-1197824" y="763587"/>
            <a:ext cx="5841871" cy="1504767"/>
            <a:chOff x="0" y="0"/>
            <a:chExt cx="2418659" cy="6230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18659" cy="623005"/>
            </a:xfrm>
            <a:custGeom>
              <a:avLst/>
              <a:gdLst/>
              <a:ahLst/>
              <a:cxnLst/>
              <a:rect r="r" b="b" t="t" l="l"/>
              <a:pathLst>
                <a:path h="623005" w="2418659">
                  <a:moveTo>
                    <a:pt x="2215459" y="0"/>
                  </a:moveTo>
                  <a:lnTo>
                    <a:pt x="0" y="0"/>
                  </a:lnTo>
                  <a:lnTo>
                    <a:pt x="0" y="623005"/>
                  </a:lnTo>
                  <a:lnTo>
                    <a:pt x="2215459" y="623005"/>
                  </a:lnTo>
                  <a:lnTo>
                    <a:pt x="2418659" y="311503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04359" cy="661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3111" y="2670831"/>
            <a:ext cx="8213921" cy="272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Previous performance showed moderate volume of sales with uneven revenue distribution across product categories.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Overall engagement was strong in volume but limited in profitability.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95334" y="715962"/>
            <a:ext cx="45639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150" y="1016952"/>
            <a:ext cx="8715843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Performance  Highlights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3111" y="5798093"/>
            <a:ext cx="8213921" cy="318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With 30% discount applied, projected revenue is ₦144.84 from 346 units sold. Profit is forecasted at ₦43.45, yielding a solid 30% margin.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There is an improved performance with higher returns and better balance between volume and profitability.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7824" y="763587"/>
            <a:ext cx="5841871" cy="1504767"/>
            <a:chOff x="0" y="0"/>
            <a:chExt cx="2418659" cy="6230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659" cy="623005"/>
            </a:xfrm>
            <a:custGeom>
              <a:avLst/>
              <a:gdLst/>
              <a:ahLst/>
              <a:cxnLst/>
              <a:rect r="r" b="b" t="t" l="l"/>
              <a:pathLst>
                <a:path h="623005" w="2418659">
                  <a:moveTo>
                    <a:pt x="2215459" y="0"/>
                  </a:moveTo>
                  <a:lnTo>
                    <a:pt x="0" y="0"/>
                  </a:lnTo>
                  <a:lnTo>
                    <a:pt x="0" y="623005"/>
                  </a:lnTo>
                  <a:lnTo>
                    <a:pt x="2215459" y="623005"/>
                  </a:lnTo>
                  <a:lnTo>
                    <a:pt x="2418659" y="311503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4359" cy="661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cap="flat" w="38100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5400000">
            <a:off x="11107550" y="7457624"/>
            <a:ext cx="5518901" cy="3601352"/>
            <a:chOff x="0" y="0"/>
            <a:chExt cx="1000907" cy="6531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0907" cy="653141"/>
            </a:xfrm>
            <a:custGeom>
              <a:avLst/>
              <a:gdLst/>
              <a:ahLst/>
              <a:cxnLst/>
              <a:rect r="r" b="b" t="t" l="l"/>
              <a:pathLst>
                <a:path h="653141" w="1000907">
                  <a:moveTo>
                    <a:pt x="797707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797707" y="653141"/>
                  </a:lnTo>
                  <a:lnTo>
                    <a:pt x="1000907" y="326570"/>
                  </a:lnTo>
                  <a:lnTo>
                    <a:pt x="797707" y="0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86607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11492805" y="2293797"/>
            <a:ext cx="455966" cy="1203911"/>
          </a:xfrm>
          <a:custGeom>
            <a:avLst/>
            <a:gdLst/>
            <a:ahLst/>
            <a:cxnLst/>
            <a:rect r="r" b="b" t="t" l="l"/>
            <a:pathLst>
              <a:path h="1203911" w="455966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474702" y="2473702"/>
            <a:ext cx="6784598" cy="678459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87" t="0" r="-2518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4903" y="3442838"/>
            <a:ext cx="7719097" cy="437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4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Smart discounting can drive both sales and revenue. With a 30% discount, strong returns are delivered without hurting customer satisfaction.</a:t>
            </a:r>
          </a:p>
          <a:p>
            <a:pPr algn="l">
              <a:lnSpc>
                <a:spcPts val="4394"/>
              </a:lnSpc>
            </a:pPr>
          </a:p>
          <a:p>
            <a:pPr algn="l">
              <a:lnSpc>
                <a:spcPts val="4394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Weekend promotions are to be prioritized since they outperform weekdays. Profit margin can remain healthy with expenses well managed. The strategy is effective and scalable.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90078" y="1016952"/>
            <a:ext cx="7053922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95334" y="715962"/>
            <a:ext cx="45639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400000">
            <a:off x="1495128" y="8428362"/>
            <a:ext cx="455966" cy="1203911"/>
          </a:xfrm>
          <a:custGeom>
            <a:avLst/>
            <a:gdLst/>
            <a:ahLst/>
            <a:cxnLst/>
            <a:rect r="r" b="b" t="t" l="l"/>
            <a:pathLst>
              <a:path h="1203911" w="455966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7670" y="3495224"/>
            <a:ext cx="9413799" cy="3601352"/>
            <a:chOff x="0" y="0"/>
            <a:chExt cx="1707286" cy="653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7286" cy="653141"/>
            </a:xfrm>
            <a:custGeom>
              <a:avLst/>
              <a:gdLst/>
              <a:ahLst/>
              <a:cxnLst/>
              <a:rect r="r" b="b" t="t" l="l"/>
              <a:pathLst>
                <a:path h="653141" w="1707286">
                  <a:moveTo>
                    <a:pt x="15040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1504086" y="653141"/>
                  </a:lnTo>
                  <a:lnTo>
                    <a:pt x="1707286" y="326570"/>
                  </a:lnTo>
                  <a:lnTo>
                    <a:pt x="1504086" y="0"/>
                  </a:lnTo>
                  <a:close/>
                </a:path>
              </a:pathLst>
            </a:custGeom>
            <a:solidFill>
              <a:srgbClr val="93B2B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92986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15270" y="3342824"/>
            <a:ext cx="9413799" cy="3601352"/>
            <a:chOff x="0" y="0"/>
            <a:chExt cx="1707286" cy="6531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7286" cy="653141"/>
            </a:xfrm>
            <a:custGeom>
              <a:avLst/>
              <a:gdLst/>
              <a:ahLst/>
              <a:cxnLst/>
              <a:rect r="r" b="b" t="t" l="l"/>
              <a:pathLst>
                <a:path h="653141" w="1707286">
                  <a:moveTo>
                    <a:pt x="15040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1504086" y="653141"/>
                  </a:lnTo>
                  <a:lnTo>
                    <a:pt x="1707286" y="326570"/>
                  </a:lnTo>
                  <a:lnTo>
                    <a:pt x="1504086" y="0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2B485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92986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99907" y="732187"/>
            <a:ext cx="8822626" cy="882262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85725" cap="sq">
              <a:solidFill>
                <a:srgbClr val="002F42"/>
              </a:solidFill>
              <a:prstDash val="solid"/>
              <a:miter/>
            </a:ln>
          </p:spPr>
        </p:sp>
      </p:grpSp>
      <p:sp>
        <p:nvSpPr>
          <p:cNvPr name="AutoShape 10" id="10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cap="flat" w="38100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16429362" y="8724875"/>
            <a:ext cx="455966" cy="1203911"/>
          </a:xfrm>
          <a:custGeom>
            <a:avLst/>
            <a:gdLst/>
            <a:ahLst/>
            <a:cxnLst/>
            <a:rect r="r" b="b" t="t" l="l"/>
            <a:pathLst>
              <a:path h="1203911" w="455966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8916017" y="2042540"/>
            <a:ext cx="455966" cy="1203911"/>
          </a:xfrm>
          <a:custGeom>
            <a:avLst/>
            <a:gdLst/>
            <a:ahLst/>
            <a:cxnLst/>
            <a:rect r="r" b="b" t="t" l="l"/>
            <a:pathLst>
              <a:path h="1203911" w="455966">
                <a:moveTo>
                  <a:pt x="0" y="0"/>
                </a:moveTo>
                <a:lnTo>
                  <a:pt x="455966" y="0"/>
                </a:lnTo>
                <a:lnTo>
                  <a:pt x="455966" y="1203911"/>
                </a:lnTo>
                <a:lnTo>
                  <a:pt x="0" y="1203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437207" y="1461947"/>
            <a:ext cx="1651459" cy="1651459"/>
          </a:xfrm>
          <a:custGeom>
            <a:avLst/>
            <a:gdLst/>
            <a:ahLst/>
            <a:cxnLst/>
            <a:rect r="r" b="b" t="t" l="l"/>
            <a:pathLst>
              <a:path h="1651459" w="1651459">
                <a:moveTo>
                  <a:pt x="0" y="0"/>
                </a:moveTo>
                <a:lnTo>
                  <a:pt x="1651459" y="0"/>
                </a:lnTo>
                <a:lnTo>
                  <a:pt x="1651459" y="1651459"/>
                </a:lnTo>
                <a:lnTo>
                  <a:pt x="0" y="1651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42045" y="4701857"/>
            <a:ext cx="6221024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002F42"/>
                </a:solidFill>
                <a:latin typeface="Inter Bold"/>
                <a:ea typeface="Inter Bold"/>
                <a:cs typeface="Inter Bold"/>
                <a:sym typeface="Inter Bold"/>
              </a:rPr>
              <a:t>Questions/ Answers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95334" y="715962"/>
            <a:ext cx="45639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9980" y="1688841"/>
            <a:ext cx="6909318" cy="69093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985938" y="3600450"/>
            <a:ext cx="11015853" cy="3086100"/>
            <a:chOff x="0" y="0"/>
            <a:chExt cx="290129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01295" cy="812800"/>
            </a:xfrm>
            <a:custGeom>
              <a:avLst/>
              <a:gdLst/>
              <a:ahLst/>
              <a:cxnLst/>
              <a:rect r="r" b="b" t="t" l="l"/>
              <a:pathLst>
                <a:path h="812800" w="2901295">
                  <a:moveTo>
                    <a:pt x="0" y="0"/>
                  </a:moveTo>
                  <a:lnTo>
                    <a:pt x="2901295" y="0"/>
                  </a:lnTo>
                  <a:lnTo>
                    <a:pt x="29012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0129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25645" y="3600450"/>
            <a:ext cx="3257995" cy="3045824"/>
            <a:chOff x="0" y="0"/>
            <a:chExt cx="812800" cy="7598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59868"/>
            </a:xfrm>
            <a:custGeom>
              <a:avLst/>
              <a:gdLst/>
              <a:ahLst/>
              <a:cxnLst/>
              <a:rect r="r" b="b" t="t" l="l"/>
              <a:pathLst>
                <a:path h="759868" w="812800">
                  <a:moveTo>
                    <a:pt x="609600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609600" y="759868"/>
                  </a:lnTo>
                  <a:lnTo>
                    <a:pt x="812800" y="37993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98500" cy="797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7089597" y="3600450"/>
            <a:ext cx="1183468" cy="3086100"/>
            <a:chOff x="0" y="0"/>
            <a:chExt cx="291397" cy="7598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1397" cy="759868"/>
            </a:xfrm>
            <a:custGeom>
              <a:avLst/>
              <a:gdLst/>
              <a:ahLst/>
              <a:cxnLst/>
              <a:rect r="r" b="b" t="t" l="l"/>
              <a:pathLst>
                <a:path h="759868" w="291397">
                  <a:moveTo>
                    <a:pt x="88197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88197" y="759868"/>
                  </a:lnTo>
                  <a:lnTo>
                    <a:pt x="291397" y="379934"/>
                  </a:lnTo>
                  <a:lnTo>
                    <a:pt x="88197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7097" cy="797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81331" y="4337046"/>
            <a:ext cx="8454806" cy="145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5400000">
            <a:off x="15030982" y="7432267"/>
            <a:ext cx="865930" cy="2286360"/>
          </a:xfrm>
          <a:custGeom>
            <a:avLst/>
            <a:gdLst/>
            <a:ahLst/>
            <a:cxnLst/>
            <a:rect r="r" b="b" t="t" l="l"/>
            <a:pathLst>
              <a:path h="2286360" w="865930">
                <a:moveTo>
                  <a:pt x="0" y="0"/>
                </a:moveTo>
                <a:lnTo>
                  <a:pt x="865930" y="0"/>
                </a:lnTo>
                <a:lnTo>
                  <a:pt x="865930" y="2286360"/>
                </a:lnTo>
                <a:lnTo>
                  <a:pt x="0" y="2286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63297" y="1873560"/>
            <a:ext cx="1774181" cy="1177411"/>
          </a:xfrm>
          <a:custGeom>
            <a:avLst/>
            <a:gdLst/>
            <a:ahLst/>
            <a:cxnLst/>
            <a:rect r="r" b="b" t="t" l="l"/>
            <a:pathLst>
              <a:path h="1177411" w="1774181">
                <a:moveTo>
                  <a:pt x="0" y="0"/>
                </a:moveTo>
                <a:lnTo>
                  <a:pt x="1774181" y="0"/>
                </a:lnTo>
                <a:lnTo>
                  <a:pt x="1774181" y="1177411"/>
                </a:lnTo>
                <a:lnTo>
                  <a:pt x="0" y="1177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750388" y="933450"/>
            <a:ext cx="7140759" cy="77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49"/>
              </a:lnSpc>
              <a:spcBef>
                <a:spcPct val="0"/>
              </a:spcBef>
            </a:pPr>
            <a:r>
              <a:rPr lang="en-US" b="true" sz="446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657345" y="5437165"/>
            <a:ext cx="2821508" cy="2618024"/>
            <a:chOff x="0" y="0"/>
            <a:chExt cx="703906" cy="653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3906" cy="653141"/>
            </a:xfrm>
            <a:custGeom>
              <a:avLst/>
              <a:gdLst/>
              <a:ahLst/>
              <a:cxnLst/>
              <a:rect r="r" b="b" t="t" l="l"/>
              <a:pathLst>
                <a:path h="653141" w="703906">
                  <a:moveTo>
                    <a:pt x="50070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500706" y="653141"/>
                  </a:lnTo>
                  <a:lnTo>
                    <a:pt x="703906" y="326570"/>
                  </a:lnTo>
                  <a:lnTo>
                    <a:pt x="500706" y="0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9606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767366"/>
            <a:ext cx="6784598" cy="67845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839272" y="510384"/>
            <a:ext cx="5518901" cy="3601352"/>
            <a:chOff x="0" y="0"/>
            <a:chExt cx="1000907" cy="6531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00907" cy="653141"/>
            </a:xfrm>
            <a:custGeom>
              <a:avLst/>
              <a:gdLst/>
              <a:ahLst/>
              <a:cxnLst/>
              <a:rect r="r" b="b" t="t" l="l"/>
              <a:pathLst>
                <a:path h="653141" w="1000907">
                  <a:moveTo>
                    <a:pt x="797707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797707" y="653141"/>
                  </a:lnTo>
                  <a:lnTo>
                    <a:pt x="1000907" y="326570"/>
                  </a:lnTo>
                  <a:lnTo>
                    <a:pt x="797707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86607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58113" y="1238653"/>
            <a:ext cx="705392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 Contents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04000" y="2256558"/>
            <a:ext cx="7840733" cy="635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Product Performance Overview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Customer Profile Overview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Purchase Timing Overview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Sales Location Analysis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Discounting Impacts 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Financial  Forecast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Performance Highlights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Q &amp; A Session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95334" y="715962"/>
            <a:ext cx="45639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cap="flat" w="38100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5400000">
            <a:off x="16429362" y="8428362"/>
            <a:ext cx="455966" cy="1203911"/>
          </a:xfrm>
          <a:custGeom>
            <a:avLst/>
            <a:gdLst/>
            <a:ahLst/>
            <a:cxnLst/>
            <a:rect r="r" b="b" t="t" l="l"/>
            <a:pathLst>
              <a:path h="1203911" w="455966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10791" y="4069715"/>
            <a:ext cx="10548509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Shoprite</a:t>
            </a:r>
            <a:r>
              <a:rPr lang="en-US" sz="3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is a retail company focusing mainly on clothes, toys, electronics, decoration and food products.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10791" y="6319538"/>
            <a:ext cx="1035393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Predict Black Friday Sales: Discount prices and impact on revenue and customer satisfaction.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10791" y="8604921"/>
            <a:ext cx="1035393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This report covers sales that were made from November, 2018 to December, 2023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197824" y="763587"/>
            <a:ext cx="5841871" cy="1824494"/>
            <a:chOff x="0" y="0"/>
            <a:chExt cx="2418659" cy="7553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8659" cy="755379"/>
            </a:xfrm>
            <a:custGeom>
              <a:avLst/>
              <a:gdLst/>
              <a:ahLst/>
              <a:cxnLst/>
              <a:rect r="r" b="b" t="t" l="l"/>
              <a:pathLst>
                <a:path h="755379" w="2418659">
                  <a:moveTo>
                    <a:pt x="2215459" y="0"/>
                  </a:moveTo>
                  <a:lnTo>
                    <a:pt x="0" y="0"/>
                  </a:lnTo>
                  <a:lnTo>
                    <a:pt x="0" y="755379"/>
                  </a:lnTo>
                  <a:lnTo>
                    <a:pt x="2215459" y="755379"/>
                  </a:lnTo>
                  <a:lnTo>
                    <a:pt x="2418659" y="37769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04359" cy="793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66747" y="1171644"/>
            <a:ext cx="705392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81521" y="4136390"/>
            <a:ext cx="4640821" cy="1180450"/>
            <a:chOff x="0" y="0"/>
            <a:chExt cx="3060886" cy="7785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60886" cy="778574"/>
            </a:xfrm>
            <a:custGeom>
              <a:avLst/>
              <a:gdLst/>
              <a:ahLst/>
              <a:cxnLst/>
              <a:rect r="r" b="b" t="t" l="l"/>
              <a:pathLst>
                <a:path h="778574" w="3060886">
                  <a:moveTo>
                    <a:pt x="2857686" y="0"/>
                  </a:moveTo>
                  <a:lnTo>
                    <a:pt x="0" y="0"/>
                  </a:lnTo>
                  <a:lnTo>
                    <a:pt x="0" y="778574"/>
                  </a:lnTo>
                  <a:lnTo>
                    <a:pt x="2857686" y="778574"/>
                  </a:lnTo>
                  <a:lnTo>
                    <a:pt x="3060886" y="389287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946586" cy="816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89694" y="4427848"/>
            <a:ext cx="3791038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Company Overview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23111" y="6313435"/>
            <a:ext cx="4640821" cy="1261911"/>
            <a:chOff x="0" y="0"/>
            <a:chExt cx="3060886" cy="8323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60886" cy="832302"/>
            </a:xfrm>
            <a:custGeom>
              <a:avLst/>
              <a:gdLst/>
              <a:ahLst/>
              <a:cxnLst/>
              <a:rect r="r" b="b" t="t" l="l"/>
              <a:pathLst>
                <a:path h="832302" w="3060886">
                  <a:moveTo>
                    <a:pt x="2857686" y="0"/>
                  </a:moveTo>
                  <a:lnTo>
                    <a:pt x="0" y="0"/>
                  </a:lnTo>
                  <a:lnTo>
                    <a:pt x="0" y="832302"/>
                  </a:lnTo>
                  <a:lnTo>
                    <a:pt x="2857686" y="832302"/>
                  </a:lnTo>
                  <a:lnTo>
                    <a:pt x="3060886" y="416151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946586" cy="870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989694" y="6637369"/>
            <a:ext cx="422447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Purpose of Report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23111" y="8571942"/>
            <a:ext cx="4640821" cy="1155840"/>
            <a:chOff x="0" y="0"/>
            <a:chExt cx="3060886" cy="7623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60886" cy="762343"/>
            </a:xfrm>
            <a:custGeom>
              <a:avLst/>
              <a:gdLst/>
              <a:ahLst/>
              <a:cxnLst/>
              <a:rect r="r" b="b" t="t" l="l"/>
              <a:pathLst>
                <a:path h="762343" w="3060886">
                  <a:moveTo>
                    <a:pt x="2857686" y="0"/>
                  </a:moveTo>
                  <a:lnTo>
                    <a:pt x="0" y="0"/>
                  </a:lnTo>
                  <a:lnTo>
                    <a:pt x="0" y="762343"/>
                  </a:lnTo>
                  <a:lnTo>
                    <a:pt x="2857686" y="762343"/>
                  </a:lnTo>
                  <a:lnTo>
                    <a:pt x="3060886" y="381171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946586" cy="800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989694" y="8842839"/>
            <a:ext cx="422447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Report  Period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95334" y="715962"/>
            <a:ext cx="45639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cap="flat" w="38100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5400000">
            <a:off x="16429362" y="8884328"/>
            <a:ext cx="455966" cy="1203911"/>
          </a:xfrm>
          <a:custGeom>
            <a:avLst/>
            <a:gdLst/>
            <a:ahLst/>
            <a:cxnLst/>
            <a:rect r="r" b="b" t="t" l="l"/>
            <a:pathLst>
              <a:path h="1203911" w="455966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1038" y="2700193"/>
            <a:ext cx="4118194" cy="3588341"/>
            <a:chOff x="0" y="0"/>
            <a:chExt cx="1084627" cy="9450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4627" cy="945077"/>
            </a:xfrm>
            <a:custGeom>
              <a:avLst/>
              <a:gdLst/>
              <a:ahLst/>
              <a:cxnLst/>
              <a:rect r="r" b="b" t="t" l="l"/>
              <a:pathLst>
                <a:path h="945077" w="1084627">
                  <a:moveTo>
                    <a:pt x="0" y="0"/>
                  </a:moveTo>
                  <a:lnTo>
                    <a:pt x="1084627" y="0"/>
                  </a:lnTo>
                  <a:lnTo>
                    <a:pt x="1084627" y="945077"/>
                  </a:lnTo>
                  <a:lnTo>
                    <a:pt x="0" y="945077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84627" cy="983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21989" y="2700193"/>
            <a:ext cx="4067633" cy="3588341"/>
            <a:chOff x="0" y="0"/>
            <a:chExt cx="1071311" cy="945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1311" cy="945077"/>
            </a:xfrm>
            <a:custGeom>
              <a:avLst/>
              <a:gdLst/>
              <a:ahLst/>
              <a:cxnLst/>
              <a:rect r="r" b="b" t="t" l="l"/>
              <a:pathLst>
                <a:path h="945077" w="1071311">
                  <a:moveTo>
                    <a:pt x="0" y="0"/>
                  </a:moveTo>
                  <a:lnTo>
                    <a:pt x="1071311" y="0"/>
                  </a:lnTo>
                  <a:lnTo>
                    <a:pt x="1071311" y="945077"/>
                  </a:lnTo>
                  <a:lnTo>
                    <a:pt x="0" y="945077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71311" cy="983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33964" y="2700193"/>
            <a:ext cx="4023721" cy="3588341"/>
            <a:chOff x="0" y="0"/>
            <a:chExt cx="1059745" cy="9450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9745" cy="945077"/>
            </a:xfrm>
            <a:custGeom>
              <a:avLst/>
              <a:gdLst/>
              <a:ahLst/>
              <a:cxnLst/>
              <a:rect r="r" b="b" t="t" l="l"/>
              <a:pathLst>
                <a:path h="945077" w="1059745">
                  <a:moveTo>
                    <a:pt x="0" y="0"/>
                  </a:moveTo>
                  <a:lnTo>
                    <a:pt x="1059745" y="0"/>
                  </a:lnTo>
                  <a:lnTo>
                    <a:pt x="1059745" y="945077"/>
                  </a:lnTo>
                  <a:lnTo>
                    <a:pt x="0" y="945077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9745" cy="983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5017" y="2580509"/>
            <a:ext cx="4133472" cy="3500836"/>
            <a:chOff x="0" y="0"/>
            <a:chExt cx="1088651" cy="922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88651" cy="922031"/>
            </a:xfrm>
            <a:custGeom>
              <a:avLst/>
              <a:gdLst/>
              <a:ahLst/>
              <a:cxnLst/>
              <a:rect r="r" b="b" t="t" l="l"/>
              <a:pathLst>
                <a:path h="922031" w="1088651">
                  <a:moveTo>
                    <a:pt x="0" y="0"/>
                  </a:moveTo>
                  <a:lnTo>
                    <a:pt x="1088651" y="0"/>
                  </a:lnTo>
                  <a:lnTo>
                    <a:pt x="1088651" y="922031"/>
                  </a:lnTo>
                  <a:lnTo>
                    <a:pt x="0" y="92203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88651" cy="960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81016" y="2580509"/>
            <a:ext cx="4095947" cy="3500836"/>
            <a:chOff x="0" y="0"/>
            <a:chExt cx="1078768" cy="922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8768" cy="922031"/>
            </a:xfrm>
            <a:custGeom>
              <a:avLst/>
              <a:gdLst/>
              <a:ahLst/>
              <a:cxnLst/>
              <a:rect r="r" b="b" t="t" l="l"/>
              <a:pathLst>
                <a:path h="922031" w="1078768">
                  <a:moveTo>
                    <a:pt x="0" y="0"/>
                  </a:moveTo>
                  <a:lnTo>
                    <a:pt x="1078768" y="0"/>
                  </a:lnTo>
                  <a:lnTo>
                    <a:pt x="1078768" y="922031"/>
                  </a:lnTo>
                  <a:lnTo>
                    <a:pt x="0" y="92203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78768" cy="960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85072" y="2580509"/>
            <a:ext cx="4174228" cy="3500836"/>
            <a:chOff x="0" y="0"/>
            <a:chExt cx="1099385" cy="922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9385" cy="922031"/>
            </a:xfrm>
            <a:custGeom>
              <a:avLst/>
              <a:gdLst/>
              <a:ahLst/>
              <a:cxnLst/>
              <a:rect r="r" b="b" t="t" l="l"/>
              <a:pathLst>
                <a:path h="922031" w="1099385">
                  <a:moveTo>
                    <a:pt x="0" y="0"/>
                  </a:moveTo>
                  <a:lnTo>
                    <a:pt x="1099385" y="0"/>
                  </a:lnTo>
                  <a:lnTo>
                    <a:pt x="1099385" y="922031"/>
                  </a:lnTo>
                  <a:lnTo>
                    <a:pt x="0" y="922031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99385" cy="960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850124" y="3531693"/>
            <a:ext cx="2973467" cy="232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Electronics were found to be the most demanded product selling 1105  units and making up 20.10% of the total revenue.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2447" y="2700813"/>
            <a:ext cx="232881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Electronics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34258" y="2623993"/>
            <a:ext cx="306671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Toys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79677" y="3280464"/>
            <a:ext cx="2895654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Toys were found to be the second highest selling product making a sales of 1097 units but however brought the highest revenue of 20.38% . 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15463" y="2623993"/>
            <a:ext cx="231344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Clothing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55017" y="763587"/>
            <a:ext cx="7788442" cy="1590567"/>
            <a:chOff x="0" y="0"/>
            <a:chExt cx="5136921" cy="10490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136921" cy="1049069"/>
            </a:xfrm>
            <a:custGeom>
              <a:avLst/>
              <a:gdLst/>
              <a:ahLst/>
              <a:cxnLst/>
              <a:rect r="r" b="b" t="t" l="l"/>
              <a:pathLst>
                <a:path h="1049069" w="5136921">
                  <a:moveTo>
                    <a:pt x="4933721" y="0"/>
                  </a:moveTo>
                  <a:lnTo>
                    <a:pt x="0" y="0"/>
                  </a:lnTo>
                  <a:lnTo>
                    <a:pt x="0" y="1049069"/>
                  </a:lnTo>
                  <a:lnTo>
                    <a:pt x="4933721" y="1049069"/>
                  </a:lnTo>
                  <a:lnTo>
                    <a:pt x="5136921" y="524535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022621" cy="1087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075499" y="1054681"/>
            <a:ext cx="1140835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Product Performance Overview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95334" y="715962"/>
            <a:ext cx="45639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cap="flat" w="38100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3540135" y="6770951"/>
            <a:ext cx="4421524" cy="3516049"/>
            <a:chOff x="0" y="0"/>
            <a:chExt cx="1164517" cy="9260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64517" cy="926038"/>
            </a:xfrm>
            <a:custGeom>
              <a:avLst/>
              <a:gdLst/>
              <a:ahLst/>
              <a:cxnLst/>
              <a:rect r="r" b="b" t="t" l="l"/>
              <a:pathLst>
                <a:path h="926038" w="1164517">
                  <a:moveTo>
                    <a:pt x="0" y="0"/>
                  </a:moveTo>
                  <a:lnTo>
                    <a:pt x="1164517" y="0"/>
                  </a:lnTo>
                  <a:lnTo>
                    <a:pt x="1164517" y="926038"/>
                  </a:lnTo>
                  <a:lnTo>
                    <a:pt x="0" y="926038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164517" cy="964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99988" y="6770951"/>
            <a:ext cx="4036716" cy="3516049"/>
            <a:chOff x="0" y="0"/>
            <a:chExt cx="1063168" cy="9260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63168" cy="926038"/>
            </a:xfrm>
            <a:custGeom>
              <a:avLst/>
              <a:gdLst/>
              <a:ahLst/>
              <a:cxnLst/>
              <a:rect r="r" b="b" t="t" l="l"/>
              <a:pathLst>
                <a:path h="926038" w="1063168">
                  <a:moveTo>
                    <a:pt x="0" y="0"/>
                  </a:moveTo>
                  <a:lnTo>
                    <a:pt x="1063168" y="0"/>
                  </a:lnTo>
                  <a:lnTo>
                    <a:pt x="1063168" y="926038"/>
                  </a:lnTo>
                  <a:lnTo>
                    <a:pt x="0" y="926038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063168" cy="964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239908" y="6631434"/>
            <a:ext cx="4431395" cy="3452642"/>
            <a:chOff x="0" y="0"/>
            <a:chExt cx="1167116" cy="90933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67116" cy="909338"/>
            </a:xfrm>
            <a:custGeom>
              <a:avLst/>
              <a:gdLst/>
              <a:ahLst/>
              <a:cxnLst/>
              <a:rect r="r" b="b" t="t" l="l"/>
              <a:pathLst>
                <a:path h="909338" w="1167116">
                  <a:moveTo>
                    <a:pt x="0" y="0"/>
                  </a:moveTo>
                  <a:lnTo>
                    <a:pt x="1167116" y="0"/>
                  </a:lnTo>
                  <a:lnTo>
                    <a:pt x="1167116" y="909338"/>
                  </a:lnTo>
                  <a:lnTo>
                    <a:pt x="0" y="909338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167116" cy="947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902229" y="6631434"/>
            <a:ext cx="4167473" cy="3452642"/>
            <a:chOff x="0" y="0"/>
            <a:chExt cx="1097606" cy="9093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97606" cy="909338"/>
            </a:xfrm>
            <a:custGeom>
              <a:avLst/>
              <a:gdLst/>
              <a:ahLst/>
              <a:cxnLst/>
              <a:rect r="r" b="b" t="t" l="l"/>
              <a:pathLst>
                <a:path h="909338" w="1097606">
                  <a:moveTo>
                    <a:pt x="0" y="0"/>
                  </a:moveTo>
                  <a:lnTo>
                    <a:pt x="1097606" y="0"/>
                  </a:lnTo>
                  <a:lnTo>
                    <a:pt x="1097606" y="909338"/>
                  </a:lnTo>
                  <a:lnTo>
                    <a:pt x="0" y="909338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097606" cy="947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3855132" y="6694751"/>
            <a:ext cx="306671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Food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367250" y="6694751"/>
            <a:ext cx="306671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Decorations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452780" y="7440424"/>
            <a:ext cx="2895654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Decoration products sold the lowest making a sales of 1062 units and making up 19.77% of the total revenue.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780397" y="3312628"/>
            <a:ext cx="2895654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Clothes were the third highest selling products selling 1077 units and making up 19.78% of the total revenue.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940662" y="7402324"/>
            <a:ext cx="2895654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Food products sold  on the same level as clothes selling 1077 units and making up 19.98% of the total revenue also.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9199" y="3106551"/>
            <a:ext cx="3039366" cy="2597276"/>
          </a:xfrm>
          <a:custGeom>
            <a:avLst/>
            <a:gdLst/>
            <a:ahLst/>
            <a:cxnLst/>
            <a:rect r="r" b="b" t="t" l="l"/>
            <a:pathLst>
              <a:path h="2597276" w="3039366">
                <a:moveTo>
                  <a:pt x="0" y="0"/>
                </a:moveTo>
                <a:lnTo>
                  <a:pt x="3039366" y="0"/>
                </a:lnTo>
                <a:lnTo>
                  <a:pt x="3039366" y="2597276"/>
                </a:lnTo>
                <a:lnTo>
                  <a:pt x="0" y="259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9199" y="763587"/>
            <a:ext cx="7788442" cy="1749966"/>
            <a:chOff x="0" y="0"/>
            <a:chExt cx="5136921" cy="1154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36921" cy="1154202"/>
            </a:xfrm>
            <a:custGeom>
              <a:avLst/>
              <a:gdLst/>
              <a:ahLst/>
              <a:cxnLst/>
              <a:rect r="r" b="b" t="t" l="l"/>
              <a:pathLst>
                <a:path h="1154202" w="5136921">
                  <a:moveTo>
                    <a:pt x="4933721" y="0"/>
                  </a:moveTo>
                  <a:lnTo>
                    <a:pt x="0" y="0"/>
                  </a:lnTo>
                  <a:lnTo>
                    <a:pt x="0" y="1154202"/>
                  </a:lnTo>
                  <a:lnTo>
                    <a:pt x="4933721" y="1154202"/>
                  </a:lnTo>
                  <a:lnTo>
                    <a:pt x="5136921" y="577101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22621" cy="119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624317" y="3106551"/>
            <a:ext cx="3039366" cy="2597276"/>
          </a:xfrm>
          <a:custGeom>
            <a:avLst/>
            <a:gdLst/>
            <a:ahLst/>
            <a:cxnLst/>
            <a:rect r="r" b="b" t="t" l="l"/>
            <a:pathLst>
              <a:path h="2597276" w="3039366">
                <a:moveTo>
                  <a:pt x="0" y="0"/>
                </a:moveTo>
                <a:lnTo>
                  <a:pt x="3039366" y="0"/>
                </a:lnTo>
                <a:lnTo>
                  <a:pt x="3039366" y="2597276"/>
                </a:lnTo>
                <a:lnTo>
                  <a:pt x="0" y="259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73508" y="3106551"/>
            <a:ext cx="3039366" cy="2597276"/>
          </a:xfrm>
          <a:custGeom>
            <a:avLst/>
            <a:gdLst/>
            <a:ahLst/>
            <a:cxnLst/>
            <a:rect r="r" b="b" t="t" l="l"/>
            <a:pathLst>
              <a:path h="2597276" w="3039366">
                <a:moveTo>
                  <a:pt x="0" y="0"/>
                </a:moveTo>
                <a:lnTo>
                  <a:pt x="3039365" y="0"/>
                </a:lnTo>
                <a:lnTo>
                  <a:pt x="3039365" y="2597276"/>
                </a:lnTo>
                <a:lnTo>
                  <a:pt x="0" y="259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13073508" y="9791864"/>
            <a:ext cx="7788442" cy="990272"/>
            <a:chOff x="0" y="0"/>
            <a:chExt cx="5136921" cy="6531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36921" cy="653141"/>
            </a:xfrm>
            <a:custGeom>
              <a:avLst/>
              <a:gdLst/>
              <a:ahLst/>
              <a:cxnLst/>
              <a:rect r="r" b="b" t="t" l="l"/>
              <a:pathLst>
                <a:path h="653141" w="513692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cap="flat" w="38100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873019" y="5903852"/>
            <a:ext cx="364865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Aged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9199" y="6723772"/>
            <a:ext cx="3723605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Adults, 51years and above, made up 38.76% of buyers with ₦353, 735.32 total revenue.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59872" y="5903852"/>
            <a:ext cx="560419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Adults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34261" y="6723772"/>
            <a:ext cx="4255418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Adults, aged 30-50years, made up 38.28% of consumers with a total revenue of ₦336, 987.44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02267" y="5903852"/>
            <a:ext cx="364865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Young Adults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53837" y="6723772"/>
            <a:ext cx="3342440" cy="272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Young adults, aged 30 and below, made up about 20% of consumers with a total revenue of ₦210,223.82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63056" y="1134381"/>
            <a:ext cx="10926175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Customer Profile  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95334" y="715962"/>
            <a:ext cx="45639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Liimited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63587"/>
            <a:ext cx="7788442" cy="1435550"/>
            <a:chOff x="0" y="0"/>
            <a:chExt cx="5136921" cy="946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36921" cy="946827"/>
            </a:xfrm>
            <a:custGeom>
              <a:avLst/>
              <a:gdLst/>
              <a:ahLst/>
              <a:cxnLst/>
              <a:rect r="r" b="b" t="t" l="l"/>
              <a:pathLst>
                <a:path h="946827" w="5136921">
                  <a:moveTo>
                    <a:pt x="4933721" y="0"/>
                  </a:moveTo>
                  <a:lnTo>
                    <a:pt x="0" y="0"/>
                  </a:lnTo>
                  <a:lnTo>
                    <a:pt x="0" y="946827"/>
                  </a:lnTo>
                  <a:lnTo>
                    <a:pt x="4933721" y="946827"/>
                  </a:lnTo>
                  <a:lnTo>
                    <a:pt x="5136921" y="473413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22621" cy="984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7522054" y="923607"/>
            <a:ext cx="3956611" cy="0"/>
          </a:xfrm>
          <a:prstGeom prst="line">
            <a:avLst/>
          </a:prstGeom>
          <a:ln cap="flat" w="38100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46499" y="2993654"/>
            <a:ext cx="3026971" cy="3026971"/>
          </a:xfrm>
          <a:custGeom>
            <a:avLst/>
            <a:gdLst/>
            <a:ahLst/>
            <a:cxnLst/>
            <a:rect r="r" b="b" t="t" l="l"/>
            <a:pathLst>
              <a:path h="3026971" w="3026971">
                <a:moveTo>
                  <a:pt x="0" y="0"/>
                </a:moveTo>
                <a:lnTo>
                  <a:pt x="3026971" y="0"/>
                </a:lnTo>
                <a:lnTo>
                  <a:pt x="3026971" y="3026970"/>
                </a:lnTo>
                <a:lnTo>
                  <a:pt x="0" y="3026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98129" y="2993654"/>
            <a:ext cx="3420306" cy="3026971"/>
          </a:xfrm>
          <a:custGeom>
            <a:avLst/>
            <a:gdLst/>
            <a:ahLst/>
            <a:cxnLst/>
            <a:rect r="r" b="b" t="t" l="l"/>
            <a:pathLst>
              <a:path h="3026971" w="3420306">
                <a:moveTo>
                  <a:pt x="0" y="0"/>
                </a:moveTo>
                <a:lnTo>
                  <a:pt x="3420306" y="0"/>
                </a:lnTo>
                <a:lnTo>
                  <a:pt x="3420306" y="3026970"/>
                </a:lnTo>
                <a:lnTo>
                  <a:pt x="0" y="302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59489" y="2993654"/>
            <a:ext cx="3317228" cy="3026971"/>
          </a:xfrm>
          <a:custGeom>
            <a:avLst/>
            <a:gdLst/>
            <a:ahLst/>
            <a:cxnLst/>
            <a:rect r="r" b="b" t="t" l="l"/>
            <a:pathLst>
              <a:path h="3026971" w="3317228">
                <a:moveTo>
                  <a:pt x="0" y="0"/>
                </a:moveTo>
                <a:lnTo>
                  <a:pt x="3317229" y="0"/>
                </a:lnTo>
                <a:lnTo>
                  <a:pt x="3317229" y="3026970"/>
                </a:lnTo>
                <a:lnTo>
                  <a:pt x="0" y="3026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21422" y="923925"/>
            <a:ext cx="10926175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Purchase Timing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95334" y="715962"/>
            <a:ext cx="45639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1290" y="6370583"/>
            <a:ext cx="188103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497956"/>
            <a:ext cx="3503666" cy="176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25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Sales was discovered</a:t>
            </a:r>
          </a:p>
          <a:p>
            <a:pPr algn="l">
              <a:lnSpc>
                <a:spcPts val="3540"/>
              </a:lnSpc>
            </a:pPr>
            <a:r>
              <a:rPr lang="en-US" sz="25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be at its peak in </a:t>
            </a:r>
          </a:p>
          <a:p>
            <a:pPr algn="l">
              <a:lnSpc>
                <a:spcPts val="3540"/>
              </a:lnSpc>
            </a:pPr>
            <a:r>
              <a:rPr lang="en-US" sz="25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mornings making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up 50.28% of revenue.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29909" y="6370583"/>
            <a:ext cx="228927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Afternoon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18269" y="6370583"/>
            <a:ext cx="180335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Evening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55007" y="7497956"/>
            <a:ext cx="4181054" cy="131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25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Sales in the evening 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was lesser making up 17.20% of the revenue.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33368" y="7497956"/>
            <a:ext cx="3221264" cy="131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25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Sales</a:t>
            </a:r>
            <a:r>
              <a:rPr lang="en-US" sz="25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folllowed in the</a:t>
            </a:r>
          </a:p>
          <a:p>
            <a:pPr algn="l">
              <a:lnSpc>
                <a:spcPts val="3540"/>
              </a:lnSpc>
            </a:pPr>
            <a:r>
              <a:rPr lang="en-US" sz="25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afternoon making up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20.12% of revenue.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45259" y="2747396"/>
            <a:ext cx="2312732" cy="2569702"/>
          </a:xfrm>
          <a:custGeom>
            <a:avLst/>
            <a:gdLst/>
            <a:ahLst/>
            <a:cxnLst/>
            <a:rect r="r" b="b" t="t" l="l"/>
            <a:pathLst>
              <a:path h="2569702" w="2312732">
                <a:moveTo>
                  <a:pt x="0" y="0"/>
                </a:moveTo>
                <a:lnTo>
                  <a:pt x="2312731" y="0"/>
                </a:lnTo>
                <a:lnTo>
                  <a:pt x="2312731" y="2569702"/>
                </a:lnTo>
                <a:lnTo>
                  <a:pt x="0" y="2569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3123" y="5631423"/>
            <a:ext cx="433700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City_1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5558" y="6757301"/>
            <a:ext cx="513655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288 products bought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 a total sum of ₦49,264 making 5.47% of revenue.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82833" y="5631423"/>
            <a:ext cx="433700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City_13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25209" y="5631423"/>
            <a:ext cx="433700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City_12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894969" y="2747396"/>
            <a:ext cx="2312732" cy="2569702"/>
          </a:xfrm>
          <a:custGeom>
            <a:avLst/>
            <a:gdLst/>
            <a:ahLst/>
            <a:cxnLst/>
            <a:rect r="r" b="b" t="t" l="l"/>
            <a:pathLst>
              <a:path h="2569702" w="2312732">
                <a:moveTo>
                  <a:pt x="0" y="0"/>
                </a:moveTo>
                <a:lnTo>
                  <a:pt x="2312732" y="0"/>
                </a:lnTo>
                <a:lnTo>
                  <a:pt x="2312732" y="2569702"/>
                </a:lnTo>
                <a:lnTo>
                  <a:pt x="0" y="2569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37344" y="2747396"/>
            <a:ext cx="2312732" cy="2569702"/>
          </a:xfrm>
          <a:custGeom>
            <a:avLst/>
            <a:gdLst/>
            <a:ahLst/>
            <a:cxnLst/>
            <a:rect r="r" b="b" t="t" l="l"/>
            <a:pathLst>
              <a:path h="2569702" w="2312732">
                <a:moveTo>
                  <a:pt x="0" y="0"/>
                </a:moveTo>
                <a:lnTo>
                  <a:pt x="2312732" y="0"/>
                </a:lnTo>
                <a:lnTo>
                  <a:pt x="2312732" y="2569702"/>
                </a:lnTo>
                <a:lnTo>
                  <a:pt x="0" y="2569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2928071" y="6514414"/>
            <a:ext cx="1947107" cy="0"/>
          </a:xfrm>
          <a:prstGeom prst="line">
            <a:avLst/>
          </a:prstGeom>
          <a:ln cap="flat" w="14287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077781" y="6514414"/>
            <a:ext cx="1947107" cy="0"/>
          </a:xfrm>
          <a:prstGeom prst="line">
            <a:avLst/>
          </a:prstGeom>
          <a:ln cap="flat" w="14287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3320157" y="6514414"/>
            <a:ext cx="1947107" cy="0"/>
          </a:xfrm>
          <a:prstGeom prst="line">
            <a:avLst/>
          </a:prstGeom>
          <a:ln cap="flat" w="14287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-5043184" y="9791864"/>
            <a:ext cx="7788442" cy="990272"/>
            <a:chOff x="0" y="0"/>
            <a:chExt cx="5136921" cy="6531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36921" cy="653141"/>
            </a:xfrm>
            <a:custGeom>
              <a:avLst/>
              <a:gdLst/>
              <a:ahLst/>
              <a:cxnLst/>
              <a:rect r="r" b="b" t="t" l="l"/>
              <a:pathLst>
                <a:path h="653141" w="513692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17113996" y="9081752"/>
            <a:ext cx="2348007" cy="990272"/>
            <a:chOff x="0" y="0"/>
            <a:chExt cx="1548645" cy="6531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8645" cy="653141"/>
            </a:xfrm>
            <a:custGeom>
              <a:avLst/>
              <a:gdLst/>
              <a:ahLst/>
              <a:cxnLst/>
              <a:rect r="r" b="b" t="t" l="l"/>
              <a:pathLst>
                <a:path h="653141" w="1548645">
                  <a:moveTo>
                    <a:pt x="1345445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1345445" y="653141"/>
                  </a:lnTo>
                  <a:lnTo>
                    <a:pt x="1548645" y="326570"/>
                  </a:lnTo>
                  <a:lnTo>
                    <a:pt x="1345445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34345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55558" y="763587"/>
            <a:ext cx="7788442" cy="1590567"/>
            <a:chOff x="0" y="0"/>
            <a:chExt cx="5136921" cy="10490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36921" cy="1049069"/>
            </a:xfrm>
            <a:custGeom>
              <a:avLst/>
              <a:gdLst/>
              <a:ahLst/>
              <a:cxnLst/>
              <a:rect r="r" b="b" t="t" l="l"/>
              <a:pathLst>
                <a:path h="1049069" w="5136921">
                  <a:moveTo>
                    <a:pt x="4933721" y="0"/>
                  </a:moveTo>
                  <a:lnTo>
                    <a:pt x="0" y="0"/>
                  </a:lnTo>
                  <a:lnTo>
                    <a:pt x="0" y="1049069"/>
                  </a:lnTo>
                  <a:lnTo>
                    <a:pt x="4933721" y="1049069"/>
                  </a:lnTo>
                  <a:lnTo>
                    <a:pt x="5136921" y="524535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022621" cy="1087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745259" y="1054681"/>
            <a:ext cx="10926175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Sales Location 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95334" y="715962"/>
            <a:ext cx="45639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  <p:sp>
        <p:nvSpPr>
          <p:cNvPr name="AutoShape 23" id="23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cap="flat" w="38100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6575723" y="6757301"/>
            <a:ext cx="513655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288 products bought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 a total sum of ₦48,355 making 5.37% of revenue.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22746" y="6757301"/>
            <a:ext cx="513655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288 products bought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 a total sum of ₦48,248 making 5.36% of revenue.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55558" y="8551179"/>
            <a:ext cx="15903742" cy="799992"/>
            <a:chOff x="0" y="0"/>
            <a:chExt cx="10489424" cy="5276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489423" cy="527640"/>
            </a:xfrm>
            <a:custGeom>
              <a:avLst/>
              <a:gdLst/>
              <a:ahLst/>
              <a:cxnLst/>
              <a:rect r="r" b="b" t="t" l="l"/>
              <a:pathLst>
                <a:path h="527640" w="10489423">
                  <a:moveTo>
                    <a:pt x="10286223" y="0"/>
                  </a:moveTo>
                  <a:lnTo>
                    <a:pt x="0" y="0"/>
                  </a:lnTo>
                  <a:lnTo>
                    <a:pt x="0" y="527640"/>
                  </a:lnTo>
                  <a:lnTo>
                    <a:pt x="10286223" y="527640"/>
                  </a:lnTo>
                  <a:lnTo>
                    <a:pt x="10489423" y="263820"/>
                  </a:lnTo>
                  <a:lnTo>
                    <a:pt x="10286223" y="0"/>
                  </a:lnTo>
                  <a:close/>
                </a:path>
              </a:pathLst>
            </a:custGeom>
            <a:solidFill>
              <a:srgbClr val="54BEC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0375124" cy="56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04113" y="8690190"/>
            <a:ext cx="15544651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City_5 is another unique city with high sales of 284 units but with a much lower revenue income.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56266" y="5034619"/>
            <a:ext cx="5571723" cy="2336496"/>
            <a:chOff x="0" y="0"/>
            <a:chExt cx="1010487" cy="42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487" cy="423747"/>
            </a:xfrm>
            <a:custGeom>
              <a:avLst/>
              <a:gdLst/>
              <a:ahLst/>
              <a:cxnLst/>
              <a:rect r="r" b="b" t="t" l="l"/>
              <a:pathLst>
                <a:path h="423747" w="1010487">
                  <a:moveTo>
                    <a:pt x="807287" y="0"/>
                  </a:moveTo>
                  <a:lnTo>
                    <a:pt x="0" y="0"/>
                  </a:lnTo>
                  <a:lnTo>
                    <a:pt x="0" y="423747"/>
                  </a:lnTo>
                  <a:lnTo>
                    <a:pt x="807287" y="423747"/>
                  </a:lnTo>
                  <a:lnTo>
                    <a:pt x="1010487" y="211873"/>
                  </a:lnTo>
                  <a:lnTo>
                    <a:pt x="807287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96187" cy="461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15143" y="5082602"/>
            <a:ext cx="5744157" cy="2336496"/>
            <a:chOff x="0" y="0"/>
            <a:chExt cx="1041760" cy="4237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1760" cy="423747"/>
            </a:xfrm>
            <a:custGeom>
              <a:avLst/>
              <a:gdLst/>
              <a:ahLst/>
              <a:cxnLst/>
              <a:rect r="r" b="b" t="t" l="l"/>
              <a:pathLst>
                <a:path h="423747" w="1041760">
                  <a:moveTo>
                    <a:pt x="838560" y="0"/>
                  </a:moveTo>
                  <a:lnTo>
                    <a:pt x="0" y="0"/>
                  </a:lnTo>
                  <a:lnTo>
                    <a:pt x="0" y="423747"/>
                  </a:lnTo>
                  <a:lnTo>
                    <a:pt x="838560" y="423747"/>
                  </a:lnTo>
                  <a:lnTo>
                    <a:pt x="1041760" y="211873"/>
                  </a:lnTo>
                  <a:lnTo>
                    <a:pt x="83856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27460" cy="461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66288" y="763587"/>
            <a:ext cx="6729206" cy="1323396"/>
            <a:chOff x="0" y="0"/>
            <a:chExt cx="4438294" cy="8728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38294" cy="872855"/>
            </a:xfrm>
            <a:custGeom>
              <a:avLst/>
              <a:gdLst/>
              <a:ahLst/>
              <a:cxnLst/>
              <a:rect r="r" b="b" t="t" l="l"/>
              <a:pathLst>
                <a:path h="872855" w="4438294">
                  <a:moveTo>
                    <a:pt x="4235094" y="0"/>
                  </a:moveTo>
                  <a:lnTo>
                    <a:pt x="0" y="0"/>
                  </a:lnTo>
                  <a:lnTo>
                    <a:pt x="0" y="872855"/>
                  </a:lnTo>
                  <a:lnTo>
                    <a:pt x="4235094" y="872855"/>
                  </a:lnTo>
                  <a:lnTo>
                    <a:pt x="4438294" y="436427"/>
                  </a:lnTo>
                  <a:lnTo>
                    <a:pt x="4235094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323994" cy="910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27989" y="5082602"/>
            <a:ext cx="5087154" cy="2336496"/>
            <a:chOff x="0" y="0"/>
            <a:chExt cx="6782872" cy="311532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15531" r="0" b="15531"/>
            <a:stretch>
              <a:fillRect/>
            </a:stretch>
          </p:blipFill>
          <p:spPr>
            <a:xfrm flipH="false" flipV="false">
              <a:off x="0" y="0"/>
              <a:ext cx="6782872" cy="3115328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981207" y="882823"/>
            <a:ext cx="10926175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Discounting Impacts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1207" y="5111600"/>
            <a:ext cx="3894221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Peak Sales Period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81207" y="5724544"/>
            <a:ext cx="3895464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Greater sales and revenue are  realized on weekends more than weekdays by approximately 143%.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72343" y="5229042"/>
            <a:ext cx="3734249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Revenue Change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11869" y="5897264"/>
            <a:ext cx="405519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Reduces at 10% and 20% discount but picks up from 30% discount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95334" y="715962"/>
            <a:ext cx="45639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cap="flat" w="38100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5400000">
            <a:off x="16846038" y="2608577"/>
            <a:ext cx="455966" cy="1203911"/>
          </a:xfrm>
          <a:custGeom>
            <a:avLst/>
            <a:gdLst/>
            <a:ahLst/>
            <a:cxnLst/>
            <a:rect r="r" b="b" t="t" l="l"/>
            <a:pathLst>
              <a:path h="1203911" w="455966">
                <a:moveTo>
                  <a:pt x="0" y="0"/>
                </a:moveTo>
                <a:lnTo>
                  <a:pt x="455967" y="0"/>
                </a:lnTo>
                <a:lnTo>
                  <a:pt x="455967" y="1203911"/>
                </a:lnTo>
                <a:lnTo>
                  <a:pt x="0" y="1203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402672" y="8428362"/>
            <a:ext cx="455966" cy="1203911"/>
          </a:xfrm>
          <a:custGeom>
            <a:avLst/>
            <a:gdLst/>
            <a:ahLst/>
            <a:cxnLst/>
            <a:rect r="r" b="b" t="t" l="l"/>
            <a:pathLst>
              <a:path h="1203911" w="455966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-5400000">
            <a:off x="7556842" y="1124300"/>
            <a:ext cx="2829449" cy="5087154"/>
            <a:chOff x="0" y="0"/>
            <a:chExt cx="560842" cy="10083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0842" cy="1008355"/>
            </a:xfrm>
            <a:custGeom>
              <a:avLst/>
              <a:gdLst/>
              <a:ahLst/>
              <a:cxnLst/>
              <a:rect r="r" b="b" t="t" l="l"/>
              <a:pathLst>
                <a:path h="1008355" w="560842">
                  <a:moveTo>
                    <a:pt x="357642" y="0"/>
                  </a:moveTo>
                  <a:lnTo>
                    <a:pt x="0" y="0"/>
                  </a:lnTo>
                  <a:lnTo>
                    <a:pt x="0" y="1008355"/>
                  </a:lnTo>
                  <a:lnTo>
                    <a:pt x="357642" y="1008355"/>
                  </a:lnTo>
                  <a:lnTo>
                    <a:pt x="560842" y="504177"/>
                  </a:lnTo>
                  <a:lnTo>
                    <a:pt x="357642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46542" cy="104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7556842" y="6258757"/>
            <a:ext cx="2829449" cy="5087154"/>
            <a:chOff x="0" y="0"/>
            <a:chExt cx="560842" cy="10083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60842" cy="1008355"/>
            </a:xfrm>
            <a:custGeom>
              <a:avLst/>
              <a:gdLst/>
              <a:ahLst/>
              <a:cxnLst/>
              <a:rect r="r" b="b" t="t" l="l"/>
              <a:pathLst>
                <a:path h="1008355" w="560842">
                  <a:moveTo>
                    <a:pt x="357642" y="0"/>
                  </a:moveTo>
                  <a:lnTo>
                    <a:pt x="0" y="0"/>
                  </a:lnTo>
                  <a:lnTo>
                    <a:pt x="0" y="1008355"/>
                  </a:lnTo>
                  <a:lnTo>
                    <a:pt x="357642" y="1008355"/>
                  </a:lnTo>
                  <a:lnTo>
                    <a:pt x="560842" y="504177"/>
                  </a:lnTo>
                  <a:lnTo>
                    <a:pt x="357642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46542" cy="1046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969369" y="5320727"/>
            <a:ext cx="4004395" cy="166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6"/>
              </a:lnSpc>
              <a:spcBef>
                <a:spcPct val="0"/>
              </a:spcBef>
            </a:pPr>
            <a:r>
              <a:rPr lang="en-US" b="true" sz="479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Increasing Discount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44294" y="2916036"/>
            <a:ext cx="2945980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Quantity Sold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14168" y="7423860"/>
            <a:ext cx="2945980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Satisfaction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16556" y="3620252"/>
            <a:ext cx="4710019" cy="121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  <a:spcBef>
                <a:spcPct val="0"/>
              </a:spcBef>
            </a:pPr>
            <a:r>
              <a:rPr lang="en-US" sz="23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Increases minimally at 10% and 20% discount but sporadically from 30% discount.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91768" y="8156539"/>
            <a:ext cx="375959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Lowers at 10% and 20% discount but stabilizes at 30% and keeps steady.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7824" y="1878992"/>
            <a:ext cx="5841871" cy="1577554"/>
            <a:chOff x="0" y="0"/>
            <a:chExt cx="2418659" cy="653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659" cy="653141"/>
            </a:xfrm>
            <a:custGeom>
              <a:avLst/>
              <a:gdLst/>
              <a:ahLst/>
              <a:cxnLst/>
              <a:rect r="r" b="b" t="t" l="l"/>
              <a:pathLst>
                <a:path h="653141" w="2418659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3111" y="2163579"/>
            <a:ext cx="730025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Financial  Forecast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95334" y="715962"/>
            <a:ext cx="456396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Shoprite Nigeria Limited</a:t>
            </a:r>
          </a:p>
        </p:txBody>
      </p:sp>
      <p:sp>
        <p:nvSpPr>
          <p:cNvPr name="AutoShape 7" id="7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cap="flat" w="38100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66747" y="4286973"/>
            <a:ext cx="4640821" cy="990272"/>
            <a:chOff x="0" y="0"/>
            <a:chExt cx="3060886" cy="6531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60886" cy="653141"/>
            </a:xfrm>
            <a:custGeom>
              <a:avLst/>
              <a:gdLst/>
              <a:ahLst/>
              <a:cxnLst/>
              <a:rect r="r" b="b" t="t" l="l"/>
              <a:pathLst>
                <a:path h="653141" w="3060886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33330" y="4496359"/>
            <a:ext cx="379103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Revenue Projections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66747" y="6143713"/>
            <a:ext cx="4640821" cy="990272"/>
            <a:chOff x="0" y="0"/>
            <a:chExt cx="3060886" cy="6531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60886" cy="653141"/>
            </a:xfrm>
            <a:custGeom>
              <a:avLst/>
              <a:gdLst/>
              <a:ahLst/>
              <a:cxnLst/>
              <a:rect r="r" b="b" t="t" l="l"/>
              <a:pathLst>
                <a:path h="653141" w="3060886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033330" y="6353099"/>
            <a:ext cx="422447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Profitability Outlook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23111" y="7999818"/>
            <a:ext cx="4640821" cy="990272"/>
            <a:chOff x="0" y="0"/>
            <a:chExt cx="3060886" cy="6531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60886" cy="653141"/>
            </a:xfrm>
            <a:custGeom>
              <a:avLst/>
              <a:gdLst/>
              <a:ahLst/>
              <a:cxnLst/>
              <a:rect r="r" b="b" t="t" l="l"/>
              <a:pathLst>
                <a:path h="653141" w="3060886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89694" y="8199679"/>
            <a:ext cx="422447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Expense Forecast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80859" y="4345863"/>
            <a:ext cx="1081850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Sales volume is expected to reach 346 units across weekdays and weekends giving a projected revenue of ₦144.84 at a 30% discount.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80859" y="6187363"/>
            <a:ext cx="1133580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campaign shows strong returns without compromising customer satisfaction. An estimated profit of ₦43.45 is expecte representing a 30% profit margin.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80859" y="8076489"/>
            <a:ext cx="1116337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Expenses are estimated at ₦101.39 covering product costs and operations. It accounts for 70% of revenue aligning with standard retail cost cost structures.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5400000">
            <a:off x="18060017" y="2065814"/>
            <a:ext cx="455966" cy="1203911"/>
          </a:xfrm>
          <a:custGeom>
            <a:avLst/>
            <a:gdLst/>
            <a:ahLst/>
            <a:cxnLst/>
            <a:rect r="r" b="b" t="t" l="l"/>
            <a:pathLst>
              <a:path h="1203911" w="455966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DAGtXVrOOWQ</dc:identifier>
  <dcterms:modified xsi:type="dcterms:W3CDTF">2011-08-01T06:04:30Z</dcterms:modified>
  <cp:revision>1</cp:revision>
  <dc:title>White and Blue Minimalist Financial Report Presentation</dc:title>
</cp:coreProperties>
</file>